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43"/>
  </p:notesMasterIdLst>
  <p:handoutMasterIdLst>
    <p:handoutMasterId r:id="rId44"/>
  </p:handoutMasterIdLst>
  <p:sldIdLst>
    <p:sldId id="707" r:id="rId2"/>
    <p:sldId id="619" r:id="rId3"/>
    <p:sldId id="630" r:id="rId4"/>
    <p:sldId id="714" r:id="rId5"/>
    <p:sldId id="717" r:id="rId6"/>
    <p:sldId id="718" r:id="rId7"/>
    <p:sldId id="719" r:id="rId8"/>
    <p:sldId id="720" r:id="rId9"/>
    <p:sldId id="721" r:id="rId10"/>
    <p:sldId id="722" r:id="rId11"/>
    <p:sldId id="751" r:id="rId12"/>
    <p:sldId id="752" r:id="rId13"/>
    <p:sldId id="753" r:id="rId14"/>
    <p:sldId id="726" r:id="rId15"/>
    <p:sldId id="754" r:id="rId16"/>
    <p:sldId id="755" r:id="rId17"/>
    <p:sldId id="756" r:id="rId18"/>
    <p:sldId id="730" r:id="rId19"/>
    <p:sldId id="757" r:id="rId20"/>
    <p:sldId id="731" r:id="rId21"/>
    <p:sldId id="732" r:id="rId22"/>
    <p:sldId id="733" r:id="rId23"/>
    <p:sldId id="758" r:id="rId24"/>
    <p:sldId id="735" r:id="rId25"/>
    <p:sldId id="759" r:id="rId26"/>
    <p:sldId id="760" r:id="rId27"/>
    <p:sldId id="761" r:id="rId28"/>
    <p:sldId id="739" r:id="rId29"/>
    <p:sldId id="762" r:id="rId30"/>
    <p:sldId id="763" r:id="rId31"/>
    <p:sldId id="764" r:id="rId32"/>
    <p:sldId id="765" r:id="rId33"/>
    <p:sldId id="766" r:id="rId34"/>
    <p:sldId id="767" r:id="rId35"/>
    <p:sldId id="745" r:id="rId36"/>
    <p:sldId id="746" r:id="rId37"/>
    <p:sldId id="747" r:id="rId38"/>
    <p:sldId id="748" r:id="rId39"/>
    <p:sldId id="749" r:id="rId40"/>
    <p:sldId id="750" r:id="rId41"/>
    <p:sldId id="706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3A2D"/>
    <a:srgbClr val="B42D23"/>
    <a:srgbClr val="AD0003"/>
    <a:srgbClr val="6361BA"/>
    <a:srgbClr val="525EC3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3" autoAdjust="0"/>
    <p:restoredTop sz="94233" autoAdjust="0"/>
  </p:normalViewPr>
  <p:slideViewPr>
    <p:cSldViewPr snapToGrid="0">
      <p:cViewPr varScale="1">
        <p:scale>
          <a:sx n="75" d="100"/>
          <a:sy n="75" d="100"/>
        </p:scale>
        <p:origin x="984" y="60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65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스타일을 편집합니다</a:t>
            </a:r>
            <a:endParaRPr lang="en-US" altLang="ko-KR" dirty="0"/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84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Android Studio</a:t>
            </a:r>
            <a:r>
              <a:rPr kumimoji="0" lang="ko-KR" altLang="en-US" sz="1800" b="1" dirty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>
                <a:ea typeface="맑은 고딕" pitchFamily="50" charset="-127"/>
              </a:rPr>
              <a:t>안드로이드</a:t>
            </a:r>
            <a:r>
              <a:rPr kumimoji="0" lang="ko-KR" altLang="en-US" sz="1800" b="1" dirty="0">
                <a:ea typeface="맑은 고딕" pitchFamily="50" charset="-127"/>
              </a:rPr>
              <a:t> 프로그래밍</a:t>
            </a:r>
            <a:r>
              <a:rPr kumimoji="0" lang="en-US" altLang="ko-KR" sz="1800" b="1" dirty="0">
                <a:ea typeface="맑은 고딕" pitchFamily="50" charset="-127"/>
              </a:rPr>
              <a:t>(6</a:t>
            </a:r>
            <a:r>
              <a:rPr kumimoji="0" lang="ko-KR" altLang="en-US" sz="1800" b="1" dirty="0">
                <a:ea typeface="맑은 고딕" pitchFamily="50" charset="-127"/>
              </a:rPr>
              <a:t>판</a:t>
            </a:r>
            <a:r>
              <a:rPr kumimoji="0" lang="en-US" altLang="ko-KR" sz="1800" b="1" dirty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6">
            <a:extLst>
              <a:ext uri="{FF2B5EF4-FFF2-40B4-BE49-F238E27FC236}">
                <a16:creationId xmlns:a16="http://schemas.microsoft.com/office/drawing/2014/main" id="{FC973D6D-A2C8-4D57-A41B-30AB9FC40C05}"/>
              </a:ext>
            </a:extLst>
          </p:cNvPr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7" name="그림 6" descr="텍스트, 음식, 후식이(가) 표시된 사진&#10;&#10;자동 생성된 설명">
            <a:extLst>
              <a:ext uri="{FF2B5EF4-FFF2-40B4-BE49-F238E27FC236}">
                <a16:creationId xmlns:a16="http://schemas.microsoft.com/office/drawing/2014/main" id="{7522DA55-7C14-46F0-A95F-A4D0606916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05" y="301752"/>
            <a:ext cx="4285789" cy="4956048"/>
          </a:xfrm>
          <a:prstGeom prst="rect">
            <a:avLst/>
          </a:prstGeom>
        </p:spPr>
      </p:pic>
      <p:pic>
        <p:nvPicPr>
          <p:cNvPr id="8" name="Picture 4" descr="C:\Users\김현용\Desktop\제호.jpg">
            <a:extLst>
              <a:ext uri="{FF2B5EF4-FFF2-40B4-BE49-F238E27FC236}">
                <a16:creationId xmlns:a16="http://schemas.microsoft.com/office/drawing/2014/main" id="{A646A09E-F3EA-44A6-848E-6C644D3FD6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6" y="301752"/>
            <a:ext cx="1591057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96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02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69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41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97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5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6">
            <a:extLst>
              <a:ext uri="{FF2B5EF4-FFF2-40B4-BE49-F238E27FC236}">
                <a16:creationId xmlns:a16="http://schemas.microsoft.com/office/drawing/2014/main" id="{4951559D-A2E7-41E7-878D-8F786209E3A3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8C04355C-EFBC-4109-BA5D-6B3A77312683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1" name="Picture 4" descr="C:\Users\김현용\Desktop\제호.jpg">
            <a:extLst>
              <a:ext uri="{FF2B5EF4-FFF2-40B4-BE49-F238E27FC236}">
                <a16:creationId xmlns:a16="http://schemas.microsoft.com/office/drawing/2014/main" id="{D1CACF98-FC75-4D86-B71A-00A1D233D6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>
            <a:extLst>
              <a:ext uri="{FF2B5EF4-FFF2-40B4-BE49-F238E27FC236}">
                <a16:creationId xmlns:a16="http://schemas.microsoft.com/office/drawing/2014/main" id="{AE37B75D-7C5D-4976-AEB3-F44DD2501A31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209800" y="3124200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chemeClr val="accent1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6B8B66-1F7E-4EA8-9B34-542889511B5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2022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28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00206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99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2022-01-12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103" r:id="rId10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Chapter 12. </a:t>
            </a:r>
            <a:r>
              <a:rPr lang="ko-KR" altLang="en-US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데이터 저장과 관리</a:t>
            </a:r>
            <a:endParaRPr lang="ko-KR" altLang="en-US" sz="3600" b="1" dirty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879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2400" dirty="0"/>
              <a:t>SQLite</a:t>
            </a:r>
            <a:r>
              <a:rPr lang="ko-KR" altLang="en-US" sz="2400" dirty="0"/>
              <a:t>에서 데이터베이스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12-1 </a:t>
            </a:r>
            <a:r>
              <a:rPr lang="ko-KR" altLang="en-US" dirty="0" err="1"/>
              <a:t>네이버</a:t>
            </a:r>
            <a:r>
              <a:rPr lang="ko-KR" altLang="en-US" dirty="0"/>
              <a:t> 데이터베이스 구축하기</a:t>
            </a:r>
            <a:endParaRPr lang="en-US" altLang="ko-KR" dirty="0"/>
          </a:p>
          <a:p>
            <a:r>
              <a:rPr lang="en-US" altLang="ko-KR" sz="1600" dirty="0"/>
              <a:t>0. </a:t>
            </a:r>
            <a:r>
              <a:rPr lang="ko-KR" altLang="en-US" sz="1600" dirty="0"/>
              <a:t>데이터베이스 생성 전 작업</a:t>
            </a:r>
            <a:endParaRPr lang="ko-KR" altLang="en-US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Project12_1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com.cookandroid.project12_1</a:t>
            </a:r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프로젝트를 실행해서 </a:t>
            </a:r>
            <a:r>
              <a:rPr lang="en-US" altLang="ko-KR" dirty="0"/>
              <a:t>AVD </a:t>
            </a:r>
            <a:r>
              <a:rPr lang="ko-KR" altLang="en-US" dirty="0"/>
              <a:t>가동</a:t>
            </a:r>
            <a:endParaRPr lang="en-US" altLang="ko-KR" dirty="0"/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명령 프롬프트를 실행한 후 </a:t>
            </a:r>
            <a:r>
              <a:rPr lang="en-US" altLang="ko-KR" dirty="0"/>
              <a:t>adb.exe</a:t>
            </a:r>
            <a:r>
              <a:rPr lang="ko-KR" altLang="en-US" dirty="0"/>
              <a:t>가 있는 폴더로 이동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1F60E5A-32EE-495F-8768-F36D09431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796" y="3670265"/>
            <a:ext cx="5338408" cy="268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10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2400" dirty="0"/>
              <a:t>SQLite</a:t>
            </a:r>
            <a:r>
              <a:rPr lang="ko-KR" altLang="en-US" sz="2400" dirty="0"/>
              <a:t>에서 데이터베이스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12-1 </a:t>
            </a:r>
            <a:r>
              <a:rPr lang="ko-KR" altLang="en-US" dirty="0" err="1"/>
              <a:t>네이버</a:t>
            </a:r>
            <a:r>
              <a:rPr lang="ko-KR" altLang="en-US" dirty="0"/>
              <a:t> 데이터베이스 구축하기</a:t>
            </a:r>
            <a:endParaRPr lang="en-US" altLang="ko-KR" dirty="0"/>
          </a:p>
          <a:p>
            <a:r>
              <a:rPr lang="en-US" altLang="ko-KR" sz="1600" dirty="0"/>
              <a:t>0. </a:t>
            </a:r>
            <a:r>
              <a:rPr lang="ko-KR" altLang="en-US" sz="1600" dirty="0"/>
              <a:t>데이터베이스 생성 전 작업</a:t>
            </a:r>
            <a:endParaRPr lang="ko-KR" altLang="en-US" dirty="0"/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명령 프롬프트에서 다음 명령을 차례로 수행하면 </a:t>
            </a:r>
            <a:r>
              <a:rPr lang="en-US" altLang="ko-KR" dirty="0"/>
              <a:t>SQLite</a:t>
            </a:r>
            <a:r>
              <a:rPr lang="ko-KR" altLang="en-US" dirty="0"/>
              <a:t>에 접속할 준비가 된 것</a:t>
            </a:r>
          </a:p>
        </p:txBody>
      </p:sp>
      <p:pic>
        <p:nvPicPr>
          <p:cNvPr id="6" name="Picture 4" descr="스크린샷 2019-02-07 오전 1.01.1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2" y="2635482"/>
            <a:ext cx="5376508" cy="19023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4D7AB4-D882-48E3-A5A4-B93B0079C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684" y="3685183"/>
            <a:ext cx="5062591" cy="291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12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2400" dirty="0"/>
              <a:t>SQLite</a:t>
            </a:r>
            <a:r>
              <a:rPr lang="ko-KR" altLang="en-US" sz="2400" dirty="0"/>
              <a:t>에서 데이터베이스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12-1 </a:t>
            </a:r>
            <a:r>
              <a:rPr lang="ko-KR" altLang="en-US" dirty="0" err="1"/>
              <a:t>네이버</a:t>
            </a:r>
            <a:r>
              <a:rPr lang="ko-KR" altLang="en-US" dirty="0"/>
              <a:t> 데이터베이스 구축하기</a:t>
            </a:r>
            <a:endParaRPr lang="en-US" altLang="ko-KR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데이터베이스 생성</a:t>
            </a:r>
            <a:endParaRPr lang="ko-KR" altLang="en-US" dirty="0"/>
          </a:p>
        </p:txBody>
      </p:sp>
      <p:pic>
        <p:nvPicPr>
          <p:cNvPr id="8" name="Picture 4" descr="스크린샷 2019-02-07 오전 1.04.0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34" y="2319731"/>
            <a:ext cx="6062132" cy="883825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1490D43-E494-43A2-82DB-A4A1FC844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34" y="3377819"/>
            <a:ext cx="6062132" cy="189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31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2400" dirty="0"/>
              <a:t>SQLite</a:t>
            </a:r>
            <a:r>
              <a:rPr lang="ko-KR" altLang="en-US" sz="2400" dirty="0"/>
              <a:t>에서 데이터베이스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12-1 </a:t>
            </a:r>
            <a:r>
              <a:rPr lang="ko-KR" altLang="en-US" dirty="0" err="1"/>
              <a:t>네이버</a:t>
            </a:r>
            <a:r>
              <a:rPr lang="ko-KR" altLang="en-US" dirty="0"/>
              <a:t> 데이터베이스 구축하기</a:t>
            </a:r>
            <a:endParaRPr lang="en-US" altLang="ko-KR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테이블 생성</a:t>
            </a:r>
            <a:endParaRPr lang="en-US" altLang="ko-KR" sz="1600" dirty="0"/>
          </a:p>
          <a:p>
            <a:pPr lvl="1"/>
            <a:r>
              <a:rPr lang="ko-KR" altLang="en-US" dirty="0"/>
              <a:t>테이블을 생성하는 </a:t>
            </a:r>
            <a:r>
              <a:rPr lang="en-US" altLang="ko-KR" dirty="0"/>
              <a:t>SQL</a:t>
            </a:r>
            <a:r>
              <a:rPr lang="ko-KR" altLang="en-US" dirty="0"/>
              <a:t>문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Picture 4" descr="스크린샷 2019-02-07 오전 1.05.2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28" y="2469230"/>
            <a:ext cx="6668345" cy="598841"/>
          </a:xfrm>
          <a:prstGeom prst="rect">
            <a:avLst/>
          </a:prstGeom>
        </p:spPr>
      </p:pic>
      <p:pic>
        <p:nvPicPr>
          <p:cNvPr id="7" name="Picture 5" descr="스크린샷 2019-02-07 오전 1.05.2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50" y="3101358"/>
            <a:ext cx="6006700" cy="149186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1B96ED4-EAEB-4F22-BF95-DC533E064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50" y="4626505"/>
            <a:ext cx="6041700" cy="204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7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2400" dirty="0"/>
              <a:t>SQLite</a:t>
            </a:r>
            <a:r>
              <a:rPr lang="ko-KR" altLang="en-US" sz="2400" dirty="0"/>
              <a:t>에서 데이터베이스 구축</a:t>
            </a:r>
            <a:endParaRPr lang="ko-KR" altLang="en-US" dirty="0"/>
          </a:p>
        </p:txBody>
      </p:sp>
      <p:pic>
        <p:nvPicPr>
          <p:cNvPr id="4" name="Picture 1" descr="스크린샷 2019-02-07 오전 1.07.07.png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67" y="1508144"/>
            <a:ext cx="6784267" cy="29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8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2400" dirty="0"/>
              <a:t>SQLite</a:t>
            </a:r>
            <a:r>
              <a:rPr lang="ko-KR" altLang="en-US" sz="2400" dirty="0"/>
              <a:t>에서 데이터베이스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12-1 </a:t>
            </a:r>
            <a:r>
              <a:rPr lang="ko-KR" altLang="en-US" dirty="0" err="1"/>
              <a:t>네이버</a:t>
            </a:r>
            <a:r>
              <a:rPr lang="ko-KR" altLang="en-US" dirty="0"/>
              <a:t> 데이터베이스 구축하기</a:t>
            </a:r>
            <a:endParaRPr lang="en-US" altLang="ko-KR" dirty="0"/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데이터 입력</a:t>
            </a:r>
            <a:endParaRPr lang="en-US" altLang="ko-KR" sz="1600" dirty="0"/>
          </a:p>
          <a:p>
            <a:pPr lvl="1"/>
            <a:r>
              <a:rPr lang="ko-KR" altLang="en-US" dirty="0"/>
              <a:t>행 데이터를 입력하는 </a:t>
            </a:r>
            <a:r>
              <a:rPr lang="en-US" altLang="ko-KR" dirty="0"/>
              <a:t>SQL</a:t>
            </a:r>
            <a:r>
              <a:rPr lang="ko-KR" altLang="en-US" dirty="0"/>
              <a:t>문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" name="Picture 1" descr="스크린샷 2019-02-07 오전 1.08.1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15" y="2570812"/>
            <a:ext cx="6380570" cy="574611"/>
          </a:xfrm>
          <a:prstGeom prst="rect">
            <a:avLst/>
          </a:prstGeom>
        </p:spPr>
      </p:pic>
      <p:pic>
        <p:nvPicPr>
          <p:cNvPr id="9" name="Picture 3" descr="스크린샷 2019-02-07 오전 1.08.1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46" y="3207926"/>
            <a:ext cx="5721680" cy="1409070"/>
          </a:xfrm>
          <a:prstGeom prst="rect">
            <a:avLst/>
          </a:prstGeom>
        </p:spPr>
      </p:pic>
      <p:pic>
        <p:nvPicPr>
          <p:cNvPr id="6" name="그림 5" descr="텍스트, 스크린샷, 장치이(가) 표시된 사진&#10;&#10;자동 생성된 설명">
            <a:extLst>
              <a:ext uri="{FF2B5EF4-FFF2-40B4-BE49-F238E27FC236}">
                <a16:creationId xmlns:a16="http://schemas.microsoft.com/office/drawing/2014/main" id="{1A9E02C5-47C4-40BE-BD8C-7B2957BE6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46" y="4696906"/>
            <a:ext cx="5721680" cy="182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80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2400" dirty="0"/>
              <a:t>SQLite</a:t>
            </a:r>
            <a:r>
              <a:rPr lang="ko-KR" altLang="en-US" sz="2400" dirty="0"/>
              <a:t>에서 데이터베이스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12-1 </a:t>
            </a:r>
            <a:r>
              <a:rPr lang="ko-KR" altLang="en-US" dirty="0" err="1"/>
              <a:t>네이버</a:t>
            </a:r>
            <a:r>
              <a:rPr lang="ko-KR" altLang="en-US" dirty="0"/>
              <a:t> 데이터베이스 구축하기</a:t>
            </a:r>
            <a:endParaRPr lang="en-US" altLang="ko-KR" dirty="0"/>
          </a:p>
          <a:p>
            <a:r>
              <a:rPr lang="en-US" altLang="ko-KR" sz="1600" dirty="0"/>
              <a:t>4. </a:t>
            </a:r>
            <a:r>
              <a:rPr lang="ko-KR" altLang="en-US" sz="1600" dirty="0"/>
              <a:t>데이터 조회 </a:t>
            </a:r>
            <a:r>
              <a:rPr lang="en-US" altLang="ko-KR" sz="1600" dirty="0"/>
              <a:t>· </a:t>
            </a:r>
            <a:r>
              <a:rPr lang="ko-KR" altLang="en-US" sz="1600" dirty="0"/>
              <a:t>활용</a:t>
            </a:r>
          </a:p>
          <a:p>
            <a:pPr lvl="1"/>
            <a:r>
              <a:rPr lang="ko-KR" altLang="en-US" dirty="0"/>
              <a:t>데이터를 조회</a:t>
            </a:r>
            <a:r>
              <a:rPr lang="en-US" altLang="ko-KR" dirty="0"/>
              <a:t> · </a:t>
            </a:r>
            <a:r>
              <a:rPr lang="ko-KR" altLang="en-US" dirty="0"/>
              <a:t>활용하는 </a:t>
            </a:r>
            <a:r>
              <a:rPr lang="en-US" altLang="ko-KR" dirty="0"/>
              <a:t>SQL</a:t>
            </a:r>
            <a:r>
              <a:rPr lang="ko-KR" altLang="en-US" dirty="0"/>
              <a:t>문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0" name="Picture 1" descr="스크린샷 2019-02-07 오전 1.10.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36" y="2332098"/>
            <a:ext cx="6463129" cy="639011"/>
          </a:xfrm>
          <a:prstGeom prst="rect">
            <a:avLst/>
          </a:prstGeom>
        </p:spPr>
      </p:pic>
      <p:pic>
        <p:nvPicPr>
          <p:cNvPr id="12" name="Picture 3" descr="스크린샷 2019-02-07 오전 1.10.0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105" y="3010298"/>
            <a:ext cx="6201790" cy="169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50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2400" dirty="0"/>
              <a:t>SQLite</a:t>
            </a:r>
            <a:r>
              <a:rPr lang="ko-KR" altLang="en-US" sz="2400" dirty="0"/>
              <a:t>에서 데이터베이스 구축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B60D8C-4C5B-4C63-90E9-1CD2464E5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428750"/>
            <a:ext cx="5715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92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2400" dirty="0"/>
              <a:t>SQLite</a:t>
            </a:r>
            <a:r>
              <a:rPr lang="ko-KR" altLang="en-US" sz="2400" dirty="0"/>
              <a:t>에서 데이터베이스 구축</a:t>
            </a:r>
            <a:endParaRPr lang="ko-KR" altLang="en-US" dirty="0"/>
          </a:p>
        </p:txBody>
      </p:sp>
      <p:pic>
        <p:nvPicPr>
          <p:cNvPr id="7" name="Picture 2" descr="스크린샷 2019-02-07 오전 1.11.58.png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67" y="1541351"/>
            <a:ext cx="6784267" cy="206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65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SQLite</a:t>
            </a:r>
            <a:r>
              <a:rPr lang="ko-KR" altLang="en-US" dirty="0"/>
              <a:t>의 활용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13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r>
              <a:rPr lang="ko-KR" altLang="en-US" sz="2400" dirty="0"/>
              <a:t>데이터베이스의 기본 개념을 배운다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2400" dirty="0"/>
              <a:t>SQLite</a:t>
            </a:r>
            <a:r>
              <a:rPr lang="ko-KR" altLang="en-US" sz="2400" dirty="0"/>
              <a:t> 사용법을 익힌다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2400" dirty="0"/>
              <a:t>SQLite</a:t>
            </a:r>
            <a:r>
              <a:rPr lang="ko-KR" altLang="en-US" sz="2400" dirty="0"/>
              <a:t>를 이용해 </a:t>
            </a:r>
            <a:r>
              <a:rPr lang="ko-KR" altLang="en-US" sz="2400" dirty="0" err="1"/>
              <a:t>앱을</a:t>
            </a:r>
            <a:r>
              <a:rPr lang="ko-KR" altLang="en-US" sz="2400" dirty="0"/>
              <a:t> 개발한다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2400" dirty="0"/>
              <a:t>SQLite</a:t>
            </a:r>
            <a:r>
              <a:rPr lang="ko-KR" altLang="en-US" sz="2400" dirty="0"/>
              <a:t> </a:t>
            </a:r>
            <a:r>
              <a:rPr lang="en-US" altLang="ko-KR" sz="2400" dirty="0"/>
              <a:t>GUI </a:t>
            </a:r>
            <a:r>
              <a:rPr lang="ko-KR" altLang="en-US" sz="2400" dirty="0"/>
              <a:t>툴 사용법을 익힌다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2400" dirty="0"/>
              <a:t>SQLite </a:t>
            </a:r>
            <a:r>
              <a:rPr lang="ko-KR" altLang="en-US" sz="2400" dirty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개발을 위한 </a:t>
            </a:r>
            <a:r>
              <a:rPr lang="en-US" altLang="ko-KR" dirty="0"/>
              <a:t>SQLite </a:t>
            </a:r>
            <a:r>
              <a:rPr lang="ko-KR" altLang="en-US" dirty="0"/>
              <a:t>동작 방식</a:t>
            </a:r>
          </a:p>
          <a:p>
            <a:pPr lvl="1"/>
            <a:r>
              <a:rPr lang="en-US" altLang="ko-KR" dirty="0" err="1"/>
              <a:t>SQLiteOpenHelper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en-US" altLang="ko-KR" dirty="0" err="1"/>
              <a:t>SQLiteDatabase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, Cursor </a:t>
            </a:r>
            <a:r>
              <a:rPr lang="ko-KR" altLang="en-US" dirty="0"/>
              <a:t>인터페이스 활용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80" y="2569873"/>
            <a:ext cx="6277841" cy="278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86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2400" dirty="0"/>
              <a:t>SQLite </a:t>
            </a:r>
            <a:r>
              <a:rPr lang="ko-KR" altLang="en-US" sz="2400" dirty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각 클래스에서 주로 사용되는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67" y="1952232"/>
            <a:ext cx="6825667" cy="37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80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2400" dirty="0"/>
              <a:t>SQLite </a:t>
            </a:r>
            <a:r>
              <a:rPr lang="ko-KR" altLang="en-US" sz="2400" dirty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12-2 </a:t>
            </a:r>
            <a:r>
              <a:rPr lang="ko-KR" altLang="en-US" dirty="0"/>
              <a:t>가수 그룹 관리 </a:t>
            </a:r>
            <a:r>
              <a:rPr lang="en-US" altLang="ko-KR" dirty="0"/>
              <a:t>DB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Project12_2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com.cookandroid.project12_2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531" y="2919671"/>
            <a:ext cx="4707880" cy="35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03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2400" dirty="0"/>
              <a:t>SQLite </a:t>
            </a:r>
            <a:r>
              <a:rPr lang="ko-KR" altLang="en-US" sz="2400" dirty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12-2 </a:t>
            </a:r>
            <a:r>
              <a:rPr lang="ko-KR" altLang="en-US" dirty="0"/>
              <a:t>가수 그룹 관리 </a:t>
            </a:r>
            <a:r>
              <a:rPr lang="en-US" altLang="ko-KR" dirty="0"/>
              <a:t>DB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 </a:t>
            </a:r>
            <a:endParaRPr lang="en-US" altLang="ko-KR" sz="1600" dirty="0"/>
          </a:p>
          <a:p>
            <a:pPr lvl="1"/>
            <a:r>
              <a:rPr lang="en-US" altLang="ko-KR" dirty="0"/>
              <a:t>activity_main.xml</a:t>
            </a:r>
            <a:r>
              <a:rPr lang="ko-KR" altLang="en-US" dirty="0"/>
              <a:t>의 바깥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안에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ko-KR" altLang="en-US" dirty="0" err="1"/>
              <a:t>리니어레이아웃</a:t>
            </a:r>
            <a:r>
              <a:rPr lang="en-US" altLang="ko-KR" dirty="0"/>
              <a:t>(</a:t>
            </a:r>
            <a:r>
              <a:rPr lang="ko-KR" altLang="en-US" dirty="0"/>
              <a:t>수평</a:t>
            </a:r>
            <a:r>
              <a:rPr lang="en-US" altLang="ko-KR" dirty="0"/>
              <a:t>)</a:t>
            </a:r>
            <a:r>
              <a:rPr lang="ko-KR" altLang="en-US" dirty="0"/>
              <a:t>을 만들고 화면을 다음과 같이 구성하기</a:t>
            </a:r>
            <a:endParaRPr lang="en-US" altLang="ko-KR" dirty="0"/>
          </a:p>
          <a:p>
            <a:pPr lvl="2"/>
            <a:r>
              <a:rPr lang="ko-KR" altLang="en-US" sz="1600" dirty="0" err="1"/>
              <a:t>리니어레이아웃</a:t>
            </a:r>
            <a:r>
              <a:rPr lang="en-US" altLang="ko-KR" sz="1600" dirty="0"/>
              <a:t>1~3</a:t>
            </a:r>
            <a:r>
              <a:rPr lang="ko-KR" altLang="en-US" sz="1600" dirty="0"/>
              <a:t>은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layout_weight</a:t>
            </a:r>
            <a:r>
              <a:rPr lang="ko-KR" altLang="en-US" sz="1600" dirty="0"/>
              <a:t>을 </a:t>
            </a:r>
            <a:r>
              <a:rPr lang="en-US" altLang="ko-KR" sz="1600" dirty="0"/>
              <a:t>1</a:t>
            </a:r>
            <a:r>
              <a:rPr lang="ko-KR" altLang="en-US" sz="1600" dirty="0"/>
              <a:t>로 </a:t>
            </a:r>
            <a:r>
              <a:rPr lang="ko-KR" altLang="en-US" sz="1600" dirty="0" err="1"/>
              <a:t>리니어레이아웃</a:t>
            </a:r>
            <a:r>
              <a:rPr lang="en-US" altLang="ko-KR" sz="1600" dirty="0"/>
              <a:t>4</a:t>
            </a:r>
            <a:r>
              <a:rPr lang="ko-KR" altLang="en-US" sz="1600" dirty="0"/>
              <a:t>는 </a:t>
            </a:r>
            <a:r>
              <a:rPr lang="en-US" altLang="ko-KR" sz="1600" dirty="0"/>
              <a:t>8</a:t>
            </a:r>
            <a:r>
              <a:rPr lang="ko-KR" altLang="en-US" sz="1600" dirty="0"/>
              <a:t>로 설정</a:t>
            </a:r>
          </a:p>
          <a:p>
            <a:pPr lvl="2"/>
            <a:r>
              <a:rPr lang="ko-KR" altLang="en-US" sz="1600" dirty="0" err="1"/>
              <a:t>리니어레이아웃</a:t>
            </a:r>
            <a:r>
              <a:rPr lang="en-US" altLang="ko-KR" sz="1600" dirty="0"/>
              <a:t>1 : </a:t>
            </a:r>
            <a:r>
              <a:rPr lang="ko-KR" altLang="en-US" sz="1600" dirty="0" err="1"/>
              <a:t>텍스트뷰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에디트텍스트</a:t>
            </a:r>
            <a:r>
              <a:rPr lang="en-US" altLang="ko-KR" sz="1600" dirty="0"/>
              <a:t>(</a:t>
            </a:r>
            <a:r>
              <a:rPr lang="en-US" altLang="ko-KR" sz="1600" dirty="0" err="1"/>
              <a:t>edtName</a:t>
            </a:r>
            <a:r>
              <a:rPr lang="en-US" altLang="ko-KR" sz="1600" dirty="0"/>
              <a:t>) 1</a:t>
            </a:r>
            <a:r>
              <a:rPr lang="ko-KR" altLang="en-US" sz="1600" dirty="0"/>
              <a:t>개</a:t>
            </a:r>
          </a:p>
          <a:p>
            <a:pPr lvl="2"/>
            <a:r>
              <a:rPr lang="ko-KR" altLang="en-US" sz="1600" dirty="0" err="1"/>
              <a:t>리니어레이아웃</a:t>
            </a:r>
            <a:r>
              <a:rPr lang="en-US" altLang="ko-KR" sz="1600" dirty="0"/>
              <a:t>2 : </a:t>
            </a:r>
            <a:r>
              <a:rPr lang="ko-KR" altLang="en-US" sz="1600" dirty="0" err="1"/>
              <a:t>텍스트뷰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에디트텍스트</a:t>
            </a:r>
            <a:r>
              <a:rPr lang="en-US" altLang="ko-KR" sz="1600" dirty="0"/>
              <a:t>(</a:t>
            </a:r>
            <a:r>
              <a:rPr lang="en-US" altLang="ko-KR" sz="1600" dirty="0" err="1"/>
              <a:t>edtNumber</a:t>
            </a:r>
            <a:r>
              <a:rPr lang="en-US" altLang="ko-KR" sz="1600" dirty="0"/>
              <a:t>) 1</a:t>
            </a:r>
            <a:r>
              <a:rPr lang="ko-KR" altLang="en-US" sz="1600" dirty="0"/>
              <a:t>개</a:t>
            </a:r>
          </a:p>
          <a:p>
            <a:pPr lvl="2"/>
            <a:r>
              <a:rPr lang="ko-KR" altLang="en-US" sz="1600" dirty="0" err="1"/>
              <a:t>리니어레이아웃</a:t>
            </a:r>
            <a:r>
              <a:rPr lang="en-US" altLang="ko-KR" sz="1600" dirty="0"/>
              <a:t>3 : </a:t>
            </a:r>
            <a:r>
              <a:rPr lang="ko-KR" altLang="en-US" sz="1600" dirty="0"/>
              <a:t>버튼 </a:t>
            </a:r>
            <a:r>
              <a:rPr lang="en-US" altLang="ko-KR" sz="1600" dirty="0"/>
              <a:t>3</a:t>
            </a:r>
            <a:r>
              <a:rPr lang="ko-KR" altLang="en-US" sz="1600" dirty="0"/>
              <a:t>개</a:t>
            </a:r>
            <a:r>
              <a:rPr lang="en-US" altLang="ko-KR" sz="1600" dirty="0"/>
              <a:t>(</a:t>
            </a:r>
            <a:r>
              <a:rPr lang="en-US" altLang="ko-KR" sz="1600" dirty="0" err="1"/>
              <a:t>btnInit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btnInsert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btnSelect</a:t>
            </a:r>
            <a:r>
              <a:rPr lang="en-US" altLang="ko-KR" sz="1600" dirty="0"/>
              <a:t>)</a:t>
            </a:r>
          </a:p>
          <a:p>
            <a:pPr lvl="2"/>
            <a:r>
              <a:rPr lang="ko-KR" altLang="en-US" sz="1600" dirty="0" err="1"/>
              <a:t>리니어레이아웃</a:t>
            </a:r>
            <a:r>
              <a:rPr lang="en-US" altLang="ko-KR" sz="1600" dirty="0"/>
              <a:t>4 : </a:t>
            </a:r>
            <a:r>
              <a:rPr lang="ko-KR" altLang="en-US" sz="1600" dirty="0" err="1"/>
              <a:t>에디트텍스트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개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edtNameResult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edtNumberResult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2844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2400" dirty="0"/>
              <a:t>SQLite </a:t>
            </a:r>
            <a:r>
              <a:rPr lang="ko-KR" altLang="en-US" sz="2400" dirty="0"/>
              <a:t>프로그래밍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3" y="1155077"/>
            <a:ext cx="5693893" cy="490970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337233" y="4315759"/>
            <a:ext cx="3397442" cy="1853045"/>
            <a:chOff x="4649082" y="2873200"/>
            <a:chExt cx="3144219" cy="164522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12" b="-3471"/>
            <a:stretch/>
          </p:blipFill>
          <p:spPr>
            <a:xfrm>
              <a:off x="7681957" y="2873200"/>
              <a:ext cx="111344" cy="164522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476" b="341"/>
            <a:stretch/>
          </p:blipFill>
          <p:spPr>
            <a:xfrm>
              <a:off x="4649082" y="3011782"/>
              <a:ext cx="3031411" cy="1440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339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2400" dirty="0"/>
              <a:t>SQLite </a:t>
            </a:r>
            <a:r>
              <a:rPr lang="ko-KR" altLang="en-US" sz="2400" dirty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12-2 </a:t>
            </a:r>
            <a:r>
              <a:rPr lang="ko-KR" altLang="en-US" dirty="0"/>
              <a:t>가수 그룹 관리 </a:t>
            </a:r>
            <a:r>
              <a:rPr lang="en-US" altLang="ko-KR" dirty="0"/>
              <a:t>DB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(1) </a:t>
            </a:r>
            <a:r>
              <a:rPr lang="en-US" altLang="ko-KR" dirty="0" err="1"/>
              <a:t>SQLiteOpenHelper</a:t>
            </a:r>
            <a:r>
              <a:rPr lang="en-US" altLang="ko-KR" dirty="0"/>
              <a:t> </a:t>
            </a:r>
            <a:r>
              <a:rPr lang="ko-KR" altLang="en-US" dirty="0"/>
              <a:t>클래스에서 상속받은 클래스를 정의한 후 </a:t>
            </a:r>
            <a:r>
              <a:rPr lang="ko-KR" altLang="en-US" dirty="0" err="1"/>
              <a:t>생성자</a:t>
            </a:r>
            <a:r>
              <a:rPr lang="ko-KR" altLang="en-US" dirty="0"/>
              <a:t> 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F78A61-2E30-4D64-9F2E-F2187AA53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35" y="2438400"/>
            <a:ext cx="542993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87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2400" dirty="0"/>
              <a:t>SQLite </a:t>
            </a:r>
            <a:r>
              <a:rPr lang="ko-KR" altLang="en-US" sz="2400" dirty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12-2 </a:t>
            </a:r>
            <a:r>
              <a:rPr lang="ko-KR" altLang="en-US" dirty="0"/>
              <a:t>가수 그룹 관리 </a:t>
            </a:r>
            <a:r>
              <a:rPr lang="en-US" altLang="ko-KR" dirty="0"/>
              <a:t>DB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(2) </a:t>
            </a:r>
            <a:r>
              <a:rPr lang="en-US" altLang="ko-KR" dirty="0" err="1"/>
              <a:t>myDBHelper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 err="1"/>
              <a:t>onCreate</a:t>
            </a:r>
            <a:r>
              <a:rPr lang="en-US" altLang="ko-KR" dirty="0"/>
              <a:t>( )</a:t>
            </a:r>
            <a:r>
              <a:rPr lang="ko-KR" altLang="en-US" dirty="0"/>
              <a:t>와 </a:t>
            </a:r>
            <a:r>
              <a:rPr lang="en-US" altLang="ko-KR" dirty="0" err="1"/>
              <a:t>onUpgrade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코딩</a:t>
            </a:r>
          </a:p>
          <a:p>
            <a:pPr lvl="2"/>
            <a:r>
              <a:rPr lang="en-US" altLang="ko-KR" sz="1600" b="1" dirty="0" err="1"/>
              <a:t>onCreate</a:t>
            </a:r>
            <a:r>
              <a:rPr lang="en-US" altLang="ko-KR" sz="1600" b="1" dirty="0"/>
              <a:t>( )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테이블을 생성하는 기능을 코딩</a:t>
            </a:r>
          </a:p>
          <a:p>
            <a:pPr lvl="2"/>
            <a:r>
              <a:rPr lang="en-US" altLang="ko-KR" sz="1600" b="1" dirty="0" err="1"/>
              <a:t>onUpgrade</a:t>
            </a:r>
            <a:r>
              <a:rPr lang="en-US" altLang="ko-KR" sz="1600" b="1" dirty="0"/>
              <a:t>( )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테이블을 삭제한 후 다시 생성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019" y="3200680"/>
            <a:ext cx="5625963" cy="2511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90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2400" dirty="0"/>
              <a:t>SQLite </a:t>
            </a:r>
            <a:r>
              <a:rPr lang="ko-KR" altLang="en-US" sz="2400" dirty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12-2 </a:t>
            </a:r>
            <a:r>
              <a:rPr lang="ko-KR" altLang="en-US" dirty="0"/>
              <a:t>가수 그룹 관리 </a:t>
            </a:r>
            <a:r>
              <a:rPr lang="en-US" altLang="ko-KR" dirty="0"/>
              <a:t>DB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메인 </a:t>
            </a:r>
            <a:r>
              <a:rPr lang="ko-KR" altLang="en-US" dirty="0" err="1"/>
              <a:t>액티비티</a:t>
            </a:r>
            <a:r>
              <a:rPr lang="ko-KR" altLang="en-US" dirty="0"/>
              <a:t> 클래스에 다음 변수를 선언하고 </a:t>
            </a:r>
            <a:r>
              <a:rPr lang="en-US" altLang="ko-KR" dirty="0" err="1"/>
              <a:t>onCreate</a:t>
            </a:r>
            <a:r>
              <a:rPr lang="en-US" altLang="ko-KR" dirty="0"/>
              <a:t>( )</a:t>
            </a:r>
            <a:r>
              <a:rPr lang="ko-KR" altLang="en-US" dirty="0"/>
              <a:t>에서는 </a:t>
            </a:r>
            <a:r>
              <a:rPr lang="ko-KR" altLang="en-US" dirty="0" err="1"/>
              <a:t>위젯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r>
              <a:rPr lang="en-US" altLang="ko-KR" dirty="0"/>
              <a:t>activity_main.xml</a:t>
            </a:r>
            <a:r>
              <a:rPr lang="ko-KR" altLang="en-US" dirty="0"/>
              <a:t>의 </a:t>
            </a:r>
            <a:r>
              <a:rPr lang="en-US" altLang="ko-KR" dirty="0"/>
              <a:t>7</a:t>
            </a:r>
            <a:r>
              <a:rPr lang="ko-KR" altLang="en-US" dirty="0"/>
              <a:t>개 </a:t>
            </a:r>
            <a:r>
              <a:rPr lang="ko-KR" altLang="en-US" dirty="0" err="1"/>
              <a:t>위젯을</a:t>
            </a:r>
            <a:r>
              <a:rPr lang="ko-KR" altLang="en-US" dirty="0"/>
              <a:t> 대입 </a:t>
            </a:r>
          </a:p>
          <a:p>
            <a:pPr lvl="2"/>
            <a:r>
              <a:rPr lang="ko-KR" altLang="en-US" sz="1600" dirty="0"/>
              <a:t>새로 생성한 </a:t>
            </a:r>
            <a:r>
              <a:rPr lang="en-US" altLang="ko-KR" sz="1600" dirty="0" err="1"/>
              <a:t>myDBHelper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 변수</a:t>
            </a:r>
          </a:p>
          <a:p>
            <a:pPr lvl="2"/>
            <a:r>
              <a:rPr lang="ko-KR" altLang="en-US" sz="1600" dirty="0" err="1"/>
              <a:t>에디트텍스트에</a:t>
            </a:r>
            <a:r>
              <a:rPr lang="ko-KR" altLang="en-US" sz="1600" dirty="0"/>
              <a:t> 대응할 변수 </a:t>
            </a:r>
            <a:r>
              <a:rPr lang="en-US" altLang="ko-KR" sz="1600" dirty="0"/>
              <a:t>4</a:t>
            </a:r>
            <a:r>
              <a:rPr lang="ko-KR" altLang="en-US" sz="1600" dirty="0"/>
              <a:t>개</a:t>
            </a:r>
          </a:p>
          <a:p>
            <a:pPr lvl="2"/>
            <a:r>
              <a:rPr lang="ko-KR" altLang="en-US" sz="1600" dirty="0"/>
              <a:t>버튼에 대응할 변수 </a:t>
            </a:r>
            <a:r>
              <a:rPr lang="en-US" altLang="ko-KR" sz="1600" dirty="0"/>
              <a:t>3</a:t>
            </a:r>
            <a:r>
              <a:rPr lang="ko-KR" altLang="en-US" sz="1600" dirty="0"/>
              <a:t>개</a:t>
            </a:r>
          </a:p>
          <a:p>
            <a:pPr lvl="2"/>
            <a:r>
              <a:rPr lang="en-US" altLang="ko-KR" sz="1600" dirty="0" err="1"/>
              <a:t>SQLiteDatabase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 변수</a:t>
            </a:r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919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2400" dirty="0"/>
              <a:t>SQLite </a:t>
            </a:r>
            <a:r>
              <a:rPr lang="ko-KR" altLang="en-US" sz="2400" dirty="0"/>
              <a:t>프로그래밍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E130EF-65EA-4967-A83D-8351E86FE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33" y="1085255"/>
            <a:ext cx="6384934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24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2400" dirty="0"/>
              <a:t>SQLite </a:t>
            </a:r>
            <a:r>
              <a:rPr lang="ko-KR" altLang="en-US" sz="2400" dirty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12-2 </a:t>
            </a:r>
            <a:r>
              <a:rPr lang="ko-KR" altLang="en-US" dirty="0"/>
              <a:t>가수 그룹 관리 </a:t>
            </a:r>
            <a:r>
              <a:rPr lang="en-US" altLang="ko-KR" dirty="0"/>
              <a:t>DB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(4) &lt;</a:t>
            </a:r>
            <a:r>
              <a:rPr lang="ko-KR" altLang="en-US" dirty="0"/>
              <a:t>초기화</a:t>
            </a:r>
            <a:r>
              <a:rPr lang="en-US" altLang="ko-KR" dirty="0"/>
              <a:t>&gt;</a:t>
            </a:r>
            <a:r>
              <a:rPr lang="ko-KR" altLang="en-US" dirty="0"/>
              <a:t>를 클릭했을 때 동작하는 </a:t>
            </a:r>
            <a:r>
              <a:rPr lang="ko-KR" altLang="en-US" dirty="0" err="1"/>
              <a:t>리스너</a:t>
            </a:r>
            <a:r>
              <a:rPr lang="ko-KR" altLang="en-US" dirty="0"/>
              <a:t> 코딩</a:t>
            </a:r>
          </a:p>
        </p:txBody>
      </p:sp>
      <p:pic>
        <p:nvPicPr>
          <p:cNvPr id="4" name="Picture 1" descr="스크린샷 2019-02-07 오전 1.18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959" y="2607458"/>
            <a:ext cx="6140083" cy="238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39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01 SQLite</a:t>
            </a:r>
            <a:r>
              <a:rPr lang="ko-KR" altLang="en-US" sz="2400" dirty="0">
                <a:latin typeface="+mn-ea"/>
              </a:rPr>
              <a:t>의 기본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02 SQLite</a:t>
            </a:r>
            <a:r>
              <a:rPr lang="ko-KR" altLang="en-US" sz="2400" dirty="0">
                <a:latin typeface="+mn-ea"/>
              </a:rPr>
              <a:t>의 활용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2400" dirty="0"/>
              <a:t>SQLite </a:t>
            </a:r>
            <a:r>
              <a:rPr lang="ko-KR" altLang="en-US" sz="2400" dirty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12-2 </a:t>
            </a:r>
            <a:r>
              <a:rPr lang="ko-KR" altLang="en-US" dirty="0"/>
              <a:t>가수 그룹 관리 </a:t>
            </a:r>
            <a:r>
              <a:rPr lang="en-US" altLang="ko-KR" dirty="0"/>
              <a:t>DB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(5) &lt;</a:t>
            </a:r>
            <a:r>
              <a:rPr lang="ko-KR" altLang="en-US" dirty="0"/>
              <a:t>입력</a:t>
            </a:r>
            <a:r>
              <a:rPr lang="en-US" altLang="ko-KR" dirty="0"/>
              <a:t>&gt;</a:t>
            </a:r>
            <a:r>
              <a:rPr lang="ko-KR" altLang="en-US" dirty="0"/>
              <a:t>을 클릭하면 </a:t>
            </a:r>
            <a:r>
              <a:rPr lang="ko-KR" altLang="en-US" dirty="0" err="1"/>
              <a:t>에디트텍스트의</a:t>
            </a:r>
            <a:r>
              <a:rPr lang="ko-KR" altLang="en-US" dirty="0"/>
              <a:t> 값이 입력되는 </a:t>
            </a:r>
            <a:r>
              <a:rPr lang="ko-KR" altLang="en-US" dirty="0" err="1"/>
              <a:t>리스너</a:t>
            </a:r>
            <a:r>
              <a:rPr lang="ko-KR" altLang="en-US" dirty="0"/>
              <a:t> 코딩</a:t>
            </a:r>
            <a:endParaRPr lang="en-US" altLang="ko-KR" dirty="0"/>
          </a:p>
          <a:p>
            <a:pPr lvl="2"/>
            <a:r>
              <a:rPr lang="ko-KR" altLang="en-US" sz="1600" dirty="0"/>
              <a:t>실행하여 데이터를 몇 건 입력했을 때</a:t>
            </a:r>
            <a:r>
              <a:rPr lang="en-US" altLang="ko-KR" sz="1600" dirty="0"/>
              <a:t>, </a:t>
            </a:r>
            <a:r>
              <a:rPr lang="ko-KR" altLang="en-US" sz="1600" dirty="0"/>
              <a:t>지금까지 코딩에 오류가 없다면 </a:t>
            </a:r>
            <a:r>
              <a:rPr lang="en-US" altLang="ko-KR" sz="1600" dirty="0"/>
              <a:t>‘</a:t>
            </a:r>
            <a:r>
              <a:rPr lang="ko-KR" altLang="en-US" sz="1600" dirty="0"/>
              <a:t>입력됨</a:t>
            </a:r>
            <a:r>
              <a:rPr lang="en-US" altLang="ko-KR" sz="1600" dirty="0"/>
              <a:t>’ </a:t>
            </a:r>
            <a:r>
              <a:rPr lang="ko-KR" altLang="en-US" sz="1600" dirty="0"/>
              <a:t>메시지가 나옴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583407" y="3080438"/>
            <a:ext cx="6778362" cy="3029603"/>
            <a:chOff x="1764527" y="2677889"/>
            <a:chExt cx="6778362" cy="302960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512"/>
            <a:stretch/>
          </p:blipFill>
          <p:spPr bwMode="auto">
            <a:xfrm>
              <a:off x="1764527" y="2677889"/>
              <a:ext cx="5614946" cy="25646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0464" y="4737463"/>
              <a:ext cx="1399935" cy="5289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9339" y="3223182"/>
              <a:ext cx="1793550" cy="2484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2909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2400" dirty="0"/>
              <a:t>SQLite </a:t>
            </a:r>
            <a:r>
              <a:rPr lang="ko-KR" altLang="en-US" sz="2400" dirty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12-2 </a:t>
            </a:r>
            <a:r>
              <a:rPr lang="ko-KR" altLang="en-US" dirty="0"/>
              <a:t>가수 그룹 관리 </a:t>
            </a:r>
            <a:r>
              <a:rPr lang="en-US" altLang="ko-KR" dirty="0"/>
              <a:t>DB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(6) &lt;</a:t>
            </a:r>
            <a:r>
              <a:rPr lang="ko-KR" altLang="en-US" dirty="0"/>
              <a:t>조회</a:t>
            </a:r>
            <a:r>
              <a:rPr lang="en-US" altLang="ko-KR" dirty="0"/>
              <a:t>&gt;</a:t>
            </a:r>
            <a:r>
              <a:rPr lang="ko-KR" altLang="en-US" dirty="0"/>
              <a:t>를 클릭할 때</a:t>
            </a:r>
            <a:r>
              <a:rPr lang="en-US" altLang="ko-KR" dirty="0"/>
              <a:t>, </a:t>
            </a:r>
            <a:r>
              <a:rPr lang="ko-KR" altLang="en-US" dirty="0"/>
              <a:t>테이블에 입력된 내용이 모두 아래쪽 </a:t>
            </a:r>
            <a:r>
              <a:rPr lang="ko-KR" altLang="en-US" dirty="0" err="1"/>
              <a:t>에디트텍스트에</a:t>
            </a:r>
            <a:r>
              <a:rPr lang="ko-KR" altLang="en-US" dirty="0"/>
              <a:t> 출력되는 </a:t>
            </a:r>
            <a:r>
              <a:rPr lang="ko-KR" altLang="en-US" dirty="0" err="1"/>
              <a:t>리스너</a:t>
            </a:r>
            <a:r>
              <a:rPr lang="ko-KR" altLang="en-US" dirty="0"/>
              <a:t> 코딩</a:t>
            </a:r>
          </a:p>
        </p:txBody>
      </p:sp>
    </p:spTree>
    <p:extLst>
      <p:ext uri="{BB962C8B-B14F-4D97-AF65-F5344CB8AC3E}">
        <p14:creationId xmlns:p14="http://schemas.microsoft.com/office/powerpoint/2010/main" val="1464582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2400" dirty="0"/>
              <a:t>SQLite </a:t>
            </a:r>
            <a:r>
              <a:rPr lang="ko-KR" altLang="en-US" sz="2400" dirty="0"/>
              <a:t>프로그래밍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43" y="1149150"/>
            <a:ext cx="5592914" cy="475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0967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2400" dirty="0"/>
              <a:t>SQLite </a:t>
            </a:r>
            <a:r>
              <a:rPr lang="ko-KR" altLang="en-US" sz="2400" dirty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12-2 </a:t>
            </a:r>
            <a:r>
              <a:rPr lang="ko-KR" altLang="en-US" dirty="0"/>
              <a:t>가수 그룹 관리 </a:t>
            </a:r>
            <a:r>
              <a:rPr lang="en-US" altLang="ko-KR" dirty="0"/>
              <a:t>DB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en-US" altLang="ko-KR" sz="1600" dirty="0"/>
              <a:t>4 </a:t>
            </a:r>
            <a:r>
              <a:rPr lang="ko-KR" altLang="en-US" sz="1600" dirty="0"/>
              <a:t>프로젝트 실행 및 결과 확인</a:t>
            </a:r>
            <a:endParaRPr lang="ko-KR" altLang="en-US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프로젝트를 실행한 후 데이터를 입력하고 조회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명령 프롬프트에서 확인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41" y="2758017"/>
            <a:ext cx="5614946" cy="2386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6" y="3941862"/>
            <a:ext cx="4592691" cy="282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30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2400" dirty="0"/>
              <a:t>SQLite </a:t>
            </a:r>
            <a:r>
              <a:rPr lang="ko-KR" altLang="en-US" sz="2400" dirty="0"/>
              <a:t>프로그래밍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495" y="1281136"/>
            <a:ext cx="6439011" cy="400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4604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2400" dirty="0"/>
              <a:t>SQLite GUI </a:t>
            </a:r>
            <a:r>
              <a:rPr lang="ko-KR" altLang="en-US" sz="2400" dirty="0"/>
              <a:t>툴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DB Browser for SQLite</a:t>
            </a:r>
          </a:p>
          <a:p>
            <a:pPr lvl="1"/>
            <a:r>
              <a:rPr lang="en-US" altLang="ko-KR" dirty="0"/>
              <a:t>SQLite</a:t>
            </a:r>
            <a:r>
              <a:rPr lang="ko-KR" altLang="en-US" dirty="0"/>
              <a:t>에 접근할 때 명령 프롬프트를 이용했지만 </a:t>
            </a:r>
            <a:r>
              <a:rPr lang="en-US" altLang="ko-KR" dirty="0"/>
              <a:t>DB Browser for SQLite</a:t>
            </a:r>
            <a:r>
              <a:rPr lang="ko-KR" altLang="en-US" dirty="0"/>
              <a:t>라는 </a:t>
            </a:r>
            <a:r>
              <a:rPr lang="en-US" altLang="ko-KR" dirty="0"/>
              <a:t>GUI </a:t>
            </a:r>
            <a:r>
              <a:rPr lang="ko-KR" altLang="en-US" dirty="0"/>
              <a:t>툴을 사용하면 좀 더 편리함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09" y="2559653"/>
            <a:ext cx="5888182" cy="328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50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SQLite GUI </a:t>
            </a:r>
            <a:r>
              <a:rPr lang="ko-KR" altLang="en-US" dirty="0"/>
              <a:t>툴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DB Browser for SQLite</a:t>
            </a:r>
            <a:r>
              <a:rPr lang="ko-KR" altLang="en-US" dirty="0"/>
              <a:t>에서 </a:t>
            </a:r>
            <a:r>
              <a:rPr lang="en-US" altLang="ko-KR" dirty="0"/>
              <a:t>DB </a:t>
            </a:r>
            <a:r>
              <a:rPr lang="ko-KR" altLang="en-US" dirty="0"/>
              <a:t>및 테이블 생성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]-[</a:t>
            </a:r>
            <a:r>
              <a:rPr lang="ko-KR" altLang="en-US" dirty="0"/>
              <a:t>새 데이터베이스</a:t>
            </a:r>
            <a:r>
              <a:rPr lang="en-US" altLang="ko-KR" dirty="0"/>
              <a:t>]</a:t>
            </a:r>
            <a:r>
              <a:rPr lang="ko-KR" altLang="en-US" dirty="0"/>
              <a:t>를 선택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저장하려는 파일명을 고르세요</a:t>
            </a:r>
            <a:r>
              <a:rPr lang="en-US" altLang="ko-KR" dirty="0"/>
              <a:t>] </a:t>
            </a:r>
            <a:r>
              <a:rPr lang="ko-KR" altLang="en-US" dirty="0"/>
              <a:t>창에서 데이터베이스 파일이 저장될 경로와 파일명을 지정하고 </a:t>
            </a:r>
            <a:r>
              <a:rPr lang="en-US" altLang="ko-KR" dirty="0"/>
              <a:t>&lt;</a:t>
            </a:r>
            <a:r>
              <a:rPr lang="ko-KR" altLang="en-US" dirty="0"/>
              <a:t>저장</a:t>
            </a:r>
            <a:r>
              <a:rPr lang="en-US" altLang="ko-KR" dirty="0"/>
              <a:t>&gt;</a:t>
            </a:r>
            <a:r>
              <a:rPr lang="ko-KR" altLang="en-US" dirty="0"/>
              <a:t> 클릭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41" y="2405342"/>
            <a:ext cx="4970318" cy="339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9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SQLite GUI </a:t>
            </a:r>
            <a:r>
              <a:rPr lang="ko-KR" altLang="en-US" dirty="0"/>
              <a:t>툴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DB Browser for SQLite</a:t>
            </a:r>
            <a:r>
              <a:rPr lang="ko-KR" altLang="en-US" dirty="0"/>
              <a:t>에서 데이터 입력</a:t>
            </a:r>
            <a:endParaRPr lang="en-US" altLang="ko-KR" dirty="0"/>
          </a:p>
          <a:p>
            <a:pPr lvl="1"/>
            <a:r>
              <a:rPr lang="en-US" altLang="ko-KR" dirty="0"/>
              <a:t>(1) [</a:t>
            </a:r>
            <a:r>
              <a:rPr lang="ko-KR" altLang="en-US" dirty="0"/>
              <a:t>데이터 보기</a:t>
            </a:r>
            <a:r>
              <a:rPr lang="en-US" altLang="ko-KR" dirty="0"/>
              <a:t>] </a:t>
            </a:r>
            <a:r>
              <a:rPr lang="ko-KR" altLang="en-US" dirty="0"/>
              <a:t>탭 클릭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데이터 입력 후 메뉴의 </a:t>
            </a:r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]-[</a:t>
            </a:r>
            <a:r>
              <a:rPr lang="ko-KR" altLang="en-US" dirty="0"/>
              <a:t>변경사항 저장하기</a:t>
            </a:r>
            <a:r>
              <a:rPr lang="en-US" altLang="ko-KR" dirty="0"/>
              <a:t>]</a:t>
            </a:r>
            <a:r>
              <a:rPr lang="ko-KR" altLang="en-US" dirty="0"/>
              <a:t> 선택 </a:t>
            </a:r>
            <a:r>
              <a:rPr lang="en-US" altLang="ko-KR" dirty="0"/>
              <a:t>-</a:t>
            </a:r>
            <a:r>
              <a:rPr lang="ko-KR" altLang="en-US" dirty="0"/>
              <a:t> 변경 사항 저장</a:t>
            </a:r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생성한 데이터베이스 파일을 </a:t>
            </a:r>
            <a:r>
              <a:rPr lang="en-US" altLang="ko-KR" dirty="0"/>
              <a:t>Device File Explorer</a:t>
            </a:r>
            <a:r>
              <a:rPr lang="ko-KR" altLang="en-US" dirty="0"/>
              <a:t>를 통해 </a:t>
            </a:r>
            <a:r>
              <a:rPr lang="en-US" altLang="ko-KR" dirty="0"/>
              <a:t>AVD</a:t>
            </a:r>
            <a:r>
              <a:rPr lang="ko-KR" altLang="en-US" dirty="0"/>
              <a:t>에 넣어서 사용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92" y="2937224"/>
            <a:ext cx="5810817" cy="334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4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SQLite GUI </a:t>
            </a:r>
            <a:r>
              <a:rPr lang="ko-KR" altLang="en-US" dirty="0"/>
              <a:t>툴 활용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614" y="1252376"/>
            <a:ext cx="6414773" cy="4948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285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SQLite GUI </a:t>
            </a:r>
            <a:r>
              <a:rPr lang="ko-KR" altLang="en-US" dirty="0"/>
              <a:t>툴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SQLite Developer</a:t>
            </a:r>
          </a:p>
          <a:p>
            <a:pPr lvl="1"/>
            <a:r>
              <a:rPr lang="en-US" altLang="ko-KR" dirty="0"/>
              <a:t>DB Browser for SQLite</a:t>
            </a:r>
            <a:r>
              <a:rPr lang="ko-KR" altLang="en-US" dirty="0"/>
              <a:t>와 마찬가지로 그래픽 화면에서 데이터베이스를 관리하기 위한 툴</a:t>
            </a:r>
          </a:p>
          <a:p>
            <a:pPr lvl="1"/>
            <a:r>
              <a:rPr lang="en-US" altLang="ko-KR" dirty="0"/>
              <a:t>http://www.sqlitedeveloper.com/download</a:t>
            </a:r>
            <a:r>
              <a:rPr lang="ko-KR" altLang="en-US" dirty="0"/>
              <a:t>에서 </a:t>
            </a:r>
            <a:r>
              <a:rPr lang="ko-KR" altLang="en-US" dirty="0" err="1"/>
              <a:t>다운로드하여</a:t>
            </a:r>
            <a:r>
              <a:rPr lang="ko-KR" altLang="en-US" dirty="0"/>
              <a:t> 설치</a:t>
            </a:r>
          </a:p>
          <a:p>
            <a:pPr lvl="1"/>
            <a:r>
              <a:rPr lang="en-US" altLang="ko-KR" dirty="0"/>
              <a:t>[Database]-[Register Database]</a:t>
            </a:r>
            <a:r>
              <a:rPr lang="ko-KR" altLang="en-US" dirty="0"/>
              <a:t>로 편집할 데이터베이스 파일을 선택 후 데이터 추가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399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SQLite</a:t>
            </a:r>
            <a:r>
              <a:rPr lang="ko-KR" altLang="en-US" dirty="0"/>
              <a:t>의 기본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815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SQLite GUI </a:t>
            </a:r>
            <a:r>
              <a:rPr lang="ko-KR" altLang="en-US" dirty="0"/>
              <a:t>툴 활용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79" y="1196975"/>
            <a:ext cx="6353304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97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393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데이터베이스 기본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데이터베이스 정의</a:t>
            </a:r>
          </a:p>
          <a:p>
            <a:pPr lvl="1"/>
            <a:r>
              <a:rPr lang="ko-KR" altLang="en-US" dirty="0"/>
              <a:t>대용량의 데이터 집합을 체계적으로 구성해놓은 것</a:t>
            </a:r>
          </a:p>
          <a:p>
            <a:endParaRPr lang="ko-KR" altLang="en-US" dirty="0"/>
          </a:p>
          <a:p>
            <a:r>
              <a:rPr lang="ko-KR" altLang="en-US" dirty="0"/>
              <a:t>데이터베이스 관리 시스템</a:t>
            </a:r>
          </a:p>
          <a:p>
            <a:pPr lvl="1"/>
            <a:r>
              <a:rPr lang="ko-KR" altLang="en-US" dirty="0"/>
              <a:t>데이터베이스는 여러 사용자나 시스템이 서로 공유할 수 있어야 함</a:t>
            </a:r>
          </a:p>
          <a:p>
            <a:pPr lvl="1"/>
            <a:r>
              <a:rPr lang="ko-KR" altLang="en-US" b="1" dirty="0"/>
              <a:t>데이터베이스 관리 시스템</a:t>
            </a:r>
            <a:r>
              <a:rPr lang="en-US" altLang="ko-KR" dirty="0"/>
              <a:t>(</a:t>
            </a:r>
            <a:r>
              <a:rPr lang="en-US" altLang="ko-KR" dirty="0" err="1"/>
              <a:t>DataBase</a:t>
            </a:r>
            <a:r>
              <a:rPr lang="en-US" altLang="ko-KR" dirty="0"/>
              <a:t> Management System, </a:t>
            </a:r>
            <a:r>
              <a:rPr lang="en-US" altLang="ko-KR" b="1" dirty="0"/>
              <a:t>DBMS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sz="1600" dirty="0"/>
              <a:t>이러한 데이터베이스를 관리해주는 시스템 또는 소프트웨어</a:t>
            </a:r>
            <a:endParaRPr lang="en-US" altLang="ko-KR" sz="1600" dirty="0"/>
          </a:p>
          <a:p>
            <a:pPr lvl="1"/>
            <a:r>
              <a:rPr lang="en-US" altLang="ko-KR" dirty="0"/>
              <a:t>DBMS</a:t>
            </a:r>
            <a:r>
              <a:rPr lang="ko-KR" altLang="en-US" dirty="0"/>
              <a:t>의 유형</a:t>
            </a:r>
            <a:endParaRPr lang="en-US" altLang="ko-KR" dirty="0"/>
          </a:p>
          <a:p>
            <a:pPr lvl="2"/>
            <a:r>
              <a:rPr lang="ko-KR" altLang="en-US" sz="1600" dirty="0" err="1"/>
              <a:t>계층형</a:t>
            </a:r>
            <a:r>
              <a:rPr lang="en-US" altLang="ko-KR" sz="1600" dirty="0"/>
              <a:t>(hierarchical), </a:t>
            </a:r>
            <a:r>
              <a:rPr lang="ko-KR" altLang="en-US" sz="1600" dirty="0" err="1"/>
              <a:t>망형</a:t>
            </a:r>
            <a:r>
              <a:rPr lang="en-US" altLang="ko-KR" sz="1600" dirty="0"/>
              <a:t>(network), </a:t>
            </a:r>
            <a:r>
              <a:rPr lang="ko-KR" altLang="en-US" sz="1600" dirty="0" err="1"/>
              <a:t>관계형</a:t>
            </a:r>
            <a:r>
              <a:rPr lang="en-US" altLang="ko-KR" sz="1600" dirty="0"/>
              <a:t>(relational), </a:t>
            </a:r>
            <a:r>
              <a:rPr lang="ko-KR" altLang="en-US" sz="1600" dirty="0"/>
              <a:t>객체지향형</a:t>
            </a:r>
            <a:r>
              <a:rPr lang="en-US" altLang="ko-KR" sz="1600" dirty="0"/>
              <a:t>(object-oriented), </a:t>
            </a:r>
            <a:r>
              <a:rPr lang="ko-KR" altLang="en-US" sz="1600" dirty="0" err="1"/>
              <a:t>객체관계형</a:t>
            </a:r>
            <a:r>
              <a:rPr lang="en-US" altLang="ko-KR" sz="1600" dirty="0"/>
              <a:t>(object-relational)</a:t>
            </a:r>
            <a:endParaRPr lang="ko-KR" altLang="en-US" sz="1600" dirty="0"/>
          </a:p>
          <a:p>
            <a:endParaRPr lang="ko-KR" altLang="en-US" sz="1600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596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데이터베이스 기본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관계형</a:t>
            </a:r>
            <a:r>
              <a:rPr lang="ko-KR" altLang="en-US" dirty="0"/>
              <a:t> 데이터베이스 </a:t>
            </a:r>
          </a:p>
          <a:p>
            <a:pPr lvl="1"/>
            <a:r>
              <a:rPr lang="ko-KR" altLang="en-US" dirty="0" err="1"/>
              <a:t>계층형</a:t>
            </a:r>
            <a:r>
              <a:rPr lang="en-US" altLang="ko-KR" dirty="0"/>
              <a:t>, </a:t>
            </a:r>
            <a:r>
              <a:rPr lang="ko-KR" altLang="en-US" dirty="0" err="1"/>
              <a:t>망형</a:t>
            </a:r>
            <a:r>
              <a:rPr lang="en-US" altLang="ko-KR" dirty="0"/>
              <a:t>, </a:t>
            </a:r>
            <a:r>
              <a:rPr lang="ko-KR" altLang="en-US" dirty="0" err="1"/>
              <a:t>관계형</a:t>
            </a:r>
            <a:r>
              <a:rPr lang="en-US" altLang="ko-KR" dirty="0"/>
              <a:t>, </a:t>
            </a:r>
            <a:r>
              <a:rPr lang="ko-KR" altLang="en-US" dirty="0"/>
              <a:t>객체지향형</a:t>
            </a:r>
            <a:r>
              <a:rPr lang="en-US" altLang="ko-KR" dirty="0"/>
              <a:t>, </a:t>
            </a:r>
            <a:r>
              <a:rPr lang="ko-KR" altLang="en-US" dirty="0" err="1"/>
              <a:t>객체관계형</a:t>
            </a:r>
            <a:r>
              <a:rPr lang="ko-KR" altLang="en-US" dirty="0"/>
              <a:t> </a:t>
            </a:r>
            <a:r>
              <a:rPr lang="en-US" altLang="ko-KR" dirty="0"/>
              <a:t>DBMS </a:t>
            </a:r>
            <a:r>
              <a:rPr lang="ko-KR" altLang="en-US" dirty="0"/>
              <a:t>등의 유형 중</a:t>
            </a:r>
            <a:r>
              <a:rPr lang="en-US" altLang="ko-KR" dirty="0"/>
              <a:t> </a:t>
            </a:r>
            <a:r>
              <a:rPr lang="ko-KR" altLang="en-US" dirty="0"/>
              <a:t>실질적으로 가장 많이 사용됨</a:t>
            </a:r>
            <a:endParaRPr lang="en-US" altLang="ko-KR" dirty="0"/>
          </a:p>
          <a:p>
            <a:pPr lvl="1"/>
            <a:r>
              <a:rPr lang="en-US" altLang="ko-KR" dirty="0"/>
              <a:t>SQLite</a:t>
            </a:r>
            <a:r>
              <a:rPr lang="ko-KR" altLang="en-US" dirty="0"/>
              <a:t>도 </a:t>
            </a:r>
            <a:r>
              <a:rPr lang="ko-KR" altLang="en-US" dirty="0" err="1"/>
              <a:t>관계형</a:t>
            </a:r>
            <a:r>
              <a:rPr lang="ko-KR" altLang="en-US" dirty="0"/>
              <a:t> </a:t>
            </a:r>
            <a:r>
              <a:rPr lang="en-US" altLang="ko-KR" dirty="0"/>
              <a:t>DBMS </a:t>
            </a:r>
            <a:r>
              <a:rPr lang="ko-KR" altLang="en-US" dirty="0"/>
              <a:t>속함</a:t>
            </a:r>
          </a:p>
          <a:p>
            <a:endParaRPr lang="ko-KR" altLang="en-US" dirty="0"/>
          </a:p>
          <a:p>
            <a:r>
              <a:rPr lang="ko-KR" altLang="en-US" dirty="0" err="1"/>
              <a:t>관계형</a:t>
            </a:r>
            <a:r>
              <a:rPr lang="ko-KR" altLang="en-US" dirty="0"/>
              <a:t> 데이터베이스의 장단점</a:t>
            </a:r>
          </a:p>
          <a:p>
            <a:pPr lvl="1"/>
            <a:r>
              <a:rPr lang="ko-KR" altLang="en-US" dirty="0"/>
              <a:t>장점</a:t>
            </a:r>
          </a:p>
          <a:p>
            <a:pPr lvl="2"/>
            <a:r>
              <a:rPr lang="ko-KR" altLang="en-US" sz="1600" dirty="0"/>
              <a:t>업무가 변화할 경우에 다른 </a:t>
            </a:r>
            <a:r>
              <a:rPr lang="en-US" altLang="ko-KR" sz="1600" dirty="0"/>
              <a:t>DBMS</a:t>
            </a:r>
            <a:r>
              <a:rPr lang="ko-KR" altLang="en-US" sz="1600" dirty="0"/>
              <a:t>에 비해 변화에 쉽게 순응할 수 있는 구조</a:t>
            </a:r>
          </a:p>
          <a:p>
            <a:pPr lvl="2"/>
            <a:r>
              <a:rPr lang="ko-KR" altLang="en-US" sz="1600" dirty="0"/>
              <a:t>유지 및 보수 측면에서도 편리</a:t>
            </a:r>
          </a:p>
          <a:p>
            <a:pPr lvl="2"/>
            <a:r>
              <a:rPr lang="ko-KR" altLang="en-US" sz="1600" dirty="0"/>
              <a:t>대용량 데이터 관리와 데이터 </a:t>
            </a:r>
            <a:r>
              <a:rPr lang="ko-KR" altLang="en-US" sz="1600" dirty="0" err="1"/>
              <a:t>무결성</a:t>
            </a:r>
            <a:r>
              <a:rPr lang="en-US" altLang="ko-KR" sz="1600" dirty="0"/>
              <a:t>(Integration)</a:t>
            </a:r>
            <a:r>
              <a:rPr lang="ko-KR" altLang="en-US" sz="1600" dirty="0"/>
              <a:t>을 잘 보장</a:t>
            </a:r>
          </a:p>
          <a:p>
            <a:pPr lvl="1"/>
            <a:r>
              <a:rPr lang="ko-KR" altLang="en-US" dirty="0"/>
              <a:t>단점</a:t>
            </a:r>
          </a:p>
          <a:p>
            <a:pPr lvl="2"/>
            <a:r>
              <a:rPr lang="ko-KR" altLang="en-US" sz="1600" dirty="0"/>
              <a:t>시스템 자원을 많이 차지해서 시스템이 전반적으로 느려짐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503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데이터베이스 기본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데이터베이스 관련 용어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051" y="1819191"/>
            <a:ext cx="6721898" cy="45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데이터베이스 기본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데이터베이스 관련 용어 </a:t>
            </a:r>
            <a:endParaRPr lang="en-US" altLang="ko-KR" dirty="0"/>
          </a:p>
          <a:p>
            <a:pPr lvl="1"/>
            <a:r>
              <a:rPr lang="ko-KR" altLang="en-US" b="1" dirty="0"/>
              <a:t>데이터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하나하나의 단편적인 정보를 뜻함</a:t>
            </a:r>
          </a:p>
          <a:p>
            <a:pPr lvl="1"/>
            <a:r>
              <a:rPr lang="ko-KR" altLang="en-US" b="1" dirty="0"/>
              <a:t>테이블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 데이터가 표 형태로 표현된 것</a:t>
            </a:r>
          </a:p>
          <a:p>
            <a:pPr lvl="1"/>
            <a:r>
              <a:rPr lang="ko-KR" altLang="en-US" b="1" dirty="0"/>
              <a:t>데이터베이스</a:t>
            </a:r>
            <a:r>
              <a:rPr lang="en-US" altLang="ko-KR" b="1" dirty="0"/>
              <a:t>(DB) </a:t>
            </a:r>
            <a:r>
              <a:rPr lang="en-US" altLang="ko-KR" dirty="0"/>
              <a:t>: </a:t>
            </a:r>
            <a:r>
              <a:rPr lang="ko-KR" altLang="en-US" dirty="0"/>
              <a:t>테이블이 저장되는 장소로 주로 원통 모양으로 표현</a:t>
            </a:r>
            <a:endParaRPr lang="en-US" altLang="ko-KR" dirty="0"/>
          </a:p>
          <a:p>
            <a:pPr lvl="2"/>
            <a:r>
              <a:rPr lang="ko-KR" altLang="en-US" sz="1600" dirty="0"/>
              <a:t>각 데이터베이스는 서로 다른 고유한 이름이 있어야 함</a:t>
            </a:r>
          </a:p>
          <a:p>
            <a:pPr lvl="1"/>
            <a:r>
              <a:rPr lang="en-US" altLang="ko-KR" b="1" dirty="0"/>
              <a:t>DBMS</a:t>
            </a:r>
            <a:r>
              <a:rPr lang="en-US" altLang="ko-KR" dirty="0"/>
              <a:t> : </a:t>
            </a:r>
            <a:r>
              <a:rPr lang="ko-KR" altLang="en-US" dirty="0"/>
              <a:t>데이터베이스를 관리하는 시스템 또는 소프트웨어를 말함</a:t>
            </a:r>
            <a:endParaRPr lang="en-US" altLang="ko-KR" dirty="0"/>
          </a:p>
          <a:p>
            <a:pPr lvl="2"/>
            <a:r>
              <a:rPr lang="ko-KR" altLang="en-US" sz="1600" dirty="0" err="1"/>
              <a:t>안드로이드에</a:t>
            </a:r>
            <a:r>
              <a:rPr lang="ko-KR" altLang="en-US" sz="1600" dirty="0"/>
              <a:t> 포함된 </a:t>
            </a:r>
            <a:r>
              <a:rPr lang="en-US" altLang="ko-KR" sz="1600" dirty="0"/>
              <a:t>SQLite </a:t>
            </a:r>
            <a:r>
              <a:rPr lang="ko-KR" altLang="en-US" sz="1600" dirty="0"/>
              <a:t>소프트웨어가 이에 해당</a:t>
            </a:r>
          </a:p>
          <a:p>
            <a:pPr lvl="1"/>
            <a:r>
              <a:rPr lang="ko-KR" altLang="en-US" b="1" dirty="0"/>
              <a:t>열</a:t>
            </a:r>
            <a:r>
              <a:rPr lang="en-US" altLang="ko-KR" b="1" dirty="0"/>
              <a:t>(</a:t>
            </a:r>
            <a:r>
              <a:rPr lang="ko-KR" altLang="en-US" b="1" dirty="0"/>
              <a:t>칼럼 또는 필드</a:t>
            </a:r>
            <a:r>
              <a:rPr lang="en-US" altLang="ko-KR" b="1" dirty="0"/>
              <a:t>) </a:t>
            </a:r>
            <a:r>
              <a:rPr lang="en-US" altLang="ko-KR" dirty="0"/>
              <a:t>: </a:t>
            </a:r>
            <a:r>
              <a:rPr lang="ko-KR" altLang="en-US" dirty="0"/>
              <a:t>각 테이블은 </a:t>
            </a:r>
            <a:r>
              <a:rPr lang="en-US" altLang="ko-KR" dirty="0"/>
              <a:t>1</a:t>
            </a:r>
            <a:r>
              <a:rPr lang="ko-KR" altLang="en-US" dirty="0"/>
              <a:t>개 이상의 열로 구성됨</a:t>
            </a:r>
          </a:p>
          <a:p>
            <a:pPr lvl="1"/>
            <a:r>
              <a:rPr lang="ko-KR" altLang="en-US" b="1" dirty="0"/>
              <a:t>열 이름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각 열을 구분하는 이름</a:t>
            </a:r>
            <a:r>
              <a:rPr lang="en-US" altLang="ko-KR" dirty="0"/>
              <a:t>, </a:t>
            </a:r>
            <a:r>
              <a:rPr lang="ko-KR" altLang="en-US" dirty="0"/>
              <a:t>열 이름은 각 테이블 안에서는 중복되지 않아야 함</a:t>
            </a:r>
          </a:p>
          <a:p>
            <a:pPr lvl="1"/>
            <a:r>
              <a:rPr lang="ko-KR" altLang="en-US" b="1" dirty="0"/>
              <a:t>데이터 형식 </a:t>
            </a:r>
            <a:r>
              <a:rPr lang="en-US" altLang="ko-KR" dirty="0"/>
              <a:t>: </a:t>
            </a:r>
            <a:r>
              <a:rPr lang="ko-KR" altLang="en-US" dirty="0"/>
              <a:t>열의 데이터 형식을 뜻함</a:t>
            </a:r>
            <a:endParaRPr lang="en-US" altLang="ko-KR" dirty="0"/>
          </a:p>
          <a:p>
            <a:pPr lvl="2"/>
            <a:r>
              <a:rPr lang="ko-KR" altLang="en-US" sz="1600" dirty="0"/>
              <a:t>테이블을 생성할 때 열 이름과 함께 지정해야 함 </a:t>
            </a:r>
          </a:p>
          <a:p>
            <a:pPr lvl="1"/>
            <a:r>
              <a:rPr lang="ko-KR" altLang="en-US" b="1" dirty="0"/>
              <a:t>행</a:t>
            </a:r>
            <a:r>
              <a:rPr lang="en-US" altLang="ko-KR" b="1" dirty="0"/>
              <a:t>(</a:t>
            </a:r>
            <a:r>
              <a:rPr lang="ko-KR" altLang="en-US" b="1" dirty="0" err="1"/>
              <a:t>로우</a:t>
            </a:r>
            <a:r>
              <a:rPr lang="en-US" altLang="ko-KR" b="1" dirty="0"/>
              <a:t>) </a:t>
            </a:r>
            <a:r>
              <a:rPr lang="en-US" altLang="ko-KR" dirty="0"/>
              <a:t>: </a:t>
            </a:r>
            <a:r>
              <a:rPr lang="ko-KR" altLang="en-US" dirty="0"/>
              <a:t>실제 데이터</a:t>
            </a:r>
          </a:p>
          <a:p>
            <a:pPr lvl="1"/>
            <a:r>
              <a:rPr lang="en-US" altLang="ko-KR" b="1" dirty="0"/>
              <a:t>SQL</a:t>
            </a:r>
            <a:r>
              <a:rPr lang="en-US" altLang="ko-KR" dirty="0"/>
              <a:t> : </a:t>
            </a:r>
            <a:r>
              <a:rPr lang="ko-KR" altLang="en-US" dirty="0"/>
              <a:t>사용자와 </a:t>
            </a:r>
            <a:r>
              <a:rPr lang="en-US" altLang="ko-KR" dirty="0"/>
              <a:t>DBMS</a:t>
            </a:r>
            <a:r>
              <a:rPr lang="ko-KR" altLang="en-US" dirty="0"/>
              <a:t>가 소통하기 위한 언어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758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2400" dirty="0"/>
              <a:t>SQLite</a:t>
            </a:r>
            <a:r>
              <a:rPr lang="ko-KR" altLang="en-US" sz="2400" dirty="0"/>
              <a:t>에서 데이터베이스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SQLite</a:t>
            </a:r>
            <a:r>
              <a:rPr lang="ko-KR" altLang="en-US" dirty="0"/>
              <a:t>에서 데이터베이스 구축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78" y="2086739"/>
            <a:ext cx="6425045" cy="306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1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10433</TotalTime>
  <Words>1139</Words>
  <Application>Microsoft Office PowerPoint</Application>
  <PresentationFormat>화면 슬라이드 쇼(4:3)</PresentationFormat>
  <Paragraphs>166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Adobe Kaiti Std R</vt:lpstr>
      <vt:lpstr>HY헤드라인M</vt:lpstr>
      <vt:lpstr>굴림</vt:lpstr>
      <vt:lpstr>맑은 고딕</vt:lpstr>
      <vt:lpstr>함초롬돋움</vt:lpstr>
      <vt:lpstr>Arial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데이터베이스 기본 개념</vt:lpstr>
      <vt:lpstr>1. 데이터베이스 기본 개념</vt:lpstr>
      <vt:lpstr>1. 데이터베이스 기본 개념</vt:lpstr>
      <vt:lpstr>1. 데이터베이스 기본 개념</vt:lpstr>
      <vt:lpstr>2. SQLite에서 데이터베이스 구축</vt:lpstr>
      <vt:lpstr>2. SQLite에서 데이터베이스 구축</vt:lpstr>
      <vt:lpstr>2. SQLite에서 데이터베이스 구축</vt:lpstr>
      <vt:lpstr>2. SQLite에서 데이터베이스 구축</vt:lpstr>
      <vt:lpstr>2. SQLite에서 데이터베이스 구축</vt:lpstr>
      <vt:lpstr>2. SQLite에서 데이터베이스 구축</vt:lpstr>
      <vt:lpstr>2. SQLite에서 데이터베이스 구축</vt:lpstr>
      <vt:lpstr>2. SQLite에서 데이터베이스 구축</vt:lpstr>
      <vt:lpstr>2. SQLite에서 데이터베이스 구축</vt:lpstr>
      <vt:lpstr>2. SQLite에서 데이터베이스 구축</vt:lpstr>
      <vt:lpstr>PowerPoint 프레젠테이션</vt:lpstr>
      <vt:lpstr>1. SQLite 프로그래밍</vt:lpstr>
      <vt:lpstr>1. SQLite 프로그래밍</vt:lpstr>
      <vt:lpstr>1. SQLite 프로그래밍</vt:lpstr>
      <vt:lpstr>1. SQLite 프로그래밍</vt:lpstr>
      <vt:lpstr>1. SQLite 프로그래밍</vt:lpstr>
      <vt:lpstr>1. SQLite 프로그래밍</vt:lpstr>
      <vt:lpstr>1. SQLite 프로그래밍</vt:lpstr>
      <vt:lpstr>1. SQLite 프로그래밍</vt:lpstr>
      <vt:lpstr>1. SQLite 프로그래밍</vt:lpstr>
      <vt:lpstr>1. SQLite 프로그래밍</vt:lpstr>
      <vt:lpstr>1. SQLite 프로그래밍</vt:lpstr>
      <vt:lpstr>1. SQLite 프로그래밍</vt:lpstr>
      <vt:lpstr>1. SQLite 프로그래밍</vt:lpstr>
      <vt:lpstr>1. SQLite 프로그래밍</vt:lpstr>
      <vt:lpstr>1. SQLite 프로그래밍</vt:lpstr>
      <vt:lpstr>2. SQLite GUI 툴 활용</vt:lpstr>
      <vt:lpstr>2. SQLite GUI 툴 활용</vt:lpstr>
      <vt:lpstr>2. SQLite GUI 툴 활용</vt:lpstr>
      <vt:lpstr>2. SQLite GUI 툴 활용</vt:lpstr>
      <vt:lpstr>2. SQLite GUI 툴 활용</vt:lpstr>
      <vt:lpstr>2. SQLite GUI 툴 활용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Kim Sungmu</cp:lastModifiedBy>
  <cp:revision>558</cp:revision>
  <dcterms:created xsi:type="dcterms:W3CDTF">2007-11-27T23:54:21Z</dcterms:created>
  <dcterms:modified xsi:type="dcterms:W3CDTF">2022-01-12T02:40:57Z</dcterms:modified>
</cp:coreProperties>
</file>